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57" r:id="rId3"/>
    <p:sldId id="274" r:id="rId4"/>
    <p:sldId id="258" r:id="rId5"/>
    <p:sldId id="273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0CFC6-A9CE-450A-819D-A785F1094B9D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179098-9920-426E-8B59-99ED8D9878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B2EED1-C2E9-4C10-A222-1F54C0DA7F89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C7A00C1-C592-4D9E-AEED-476B52230C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76400"/>
            <a:ext cx="7772400" cy="1470025"/>
          </a:xfrm>
        </p:spPr>
        <p:txBody>
          <a:bodyPr/>
          <a:lstStyle/>
          <a:p>
            <a:r>
              <a:rPr lang="en-US" dirty="0" smtClean="0"/>
              <a:t>Oskar Schindler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914400" y="4419600"/>
            <a:ext cx="8062912" cy="1752600"/>
          </a:xfrm>
        </p:spPr>
        <p:txBody>
          <a:bodyPr/>
          <a:lstStyle/>
          <a:p>
            <a:r>
              <a:rPr lang="en-US" dirty="0" smtClean="0"/>
              <a:t>By:  </a:t>
            </a:r>
            <a:r>
              <a:rPr lang="en-US" dirty="0" smtClean="0"/>
              <a:t>Jourdynn</a:t>
            </a:r>
            <a:r>
              <a:rPr lang="en-US" dirty="0" smtClean="0"/>
              <a:t> Burge  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0" y="34290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German Businessman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1944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Plaszow's</a:t>
            </a:r>
            <a:r>
              <a:rPr lang="en-US" sz="2800" dirty="0" smtClean="0"/>
              <a:t> destination was changed</a:t>
            </a:r>
          </a:p>
          <a:p>
            <a:pPr lvl="1"/>
            <a:r>
              <a:rPr lang="en-US" sz="2800" dirty="0" smtClean="0"/>
              <a:t>Now sent to concentration camps</a:t>
            </a:r>
          </a:p>
          <a:p>
            <a:pPr lvl="3"/>
            <a:r>
              <a:rPr lang="en-US" sz="2800" dirty="0" smtClean="0"/>
              <a:t>Auschwitz</a:t>
            </a:r>
          </a:p>
          <a:p>
            <a:r>
              <a:rPr lang="en-US" sz="2800" dirty="0" smtClean="0"/>
              <a:t>Schindler’s factory ordered to close so he went to </a:t>
            </a:r>
            <a:r>
              <a:rPr lang="en-US" sz="2800" dirty="0" smtClean="0"/>
              <a:t>Goeth</a:t>
            </a:r>
            <a:r>
              <a:rPr lang="en-US" sz="2800" dirty="0" smtClean="0"/>
              <a:t> and once again bribed him</a:t>
            </a:r>
          </a:p>
          <a:p>
            <a:r>
              <a:rPr lang="en-US" sz="2800" dirty="0" smtClean="0"/>
              <a:t>His factory was going to move to Czechoslovakia to continue to supply the Third Reich (Hitler’s army)</a:t>
            </a:r>
          </a:p>
          <a:p>
            <a:r>
              <a:rPr lang="en-US" sz="2800" dirty="0" smtClean="0"/>
              <a:t>He was to make a list of who he wanted to take with him</a:t>
            </a:r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Matter of life or death</a:t>
            </a:r>
          </a:p>
          <a:p>
            <a:r>
              <a:rPr lang="en-US" dirty="0" smtClean="0"/>
              <a:t>1,100 names</a:t>
            </a:r>
          </a:p>
          <a:p>
            <a:pPr lvl="1"/>
            <a:r>
              <a:rPr lang="en-US" dirty="0" smtClean="0"/>
              <a:t>All employees of the Emalia </a:t>
            </a:r>
          </a:p>
          <a:p>
            <a:pPr lvl="1">
              <a:buNone/>
            </a:pPr>
            <a:r>
              <a:rPr lang="en-US" dirty="0" smtClean="0"/>
              <a:t>camp and others</a:t>
            </a:r>
          </a:p>
          <a:p>
            <a:endParaRPr lang="en-US" dirty="0"/>
          </a:p>
        </p:txBody>
      </p:sp>
      <p:pic>
        <p:nvPicPr>
          <p:cNvPr id="4" name="Picture 3" descr="schindlers li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038600"/>
            <a:ext cx="3695700" cy="2352929"/>
          </a:xfrm>
          <a:prstGeom prst="rect">
            <a:avLst/>
          </a:prstGeom>
        </p:spPr>
      </p:pic>
      <p:pic>
        <p:nvPicPr>
          <p:cNvPr id="5" name="Picture 4" descr="schindlers-list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124200"/>
            <a:ext cx="2544245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1944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Moved his factory to </a:t>
            </a:r>
            <a:r>
              <a:rPr lang="en-US" sz="2400" dirty="0" smtClean="0"/>
              <a:t>Brunnlitz</a:t>
            </a:r>
            <a:r>
              <a:rPr lang="en-US" sz="2400" dirty="0" smtClean="0"/>
              <a:t>, Czechoslovakia by making bribes</a:t>
            </a:r>
          </a:p>
          <a:p>
            <a:r>
              <a:rPr lang="en-US" sz="2400" dirty="0" smtClean="0"/>
              <a:t>Pazlow</a:t>
            </a:r>
            <a:r>
              <a:rPr lang="en-US" sz="2400" dirty="0" smtClean="0"/>
              <a:t> camp liquidation began in October</a:t>
            </a:r>
          </a:p>
          <a:p>
            <a:r>
              <a:rPr lang="en-US" sz="2400" dirty="0" smtClean="0"/>
              <a:t>800 men shipped in boxcars to </a:t>
            </a:r>
            <a:r>
              <a:rPr lang="en-US" sz="2400" dirty="0" smtClean="0"/>
              <a:t>Brunnlitz</a:t>
            </a:r>
            <a:endParaRPr lang="en-US" sz="2400" dirty="0" smtClean="0"/>
          </a:p>
          <a:p>
            <a:r>
              <a:rPr lang="en-US" sz="2400" dirty="0" smtClean="0"/>
              <a:t>300 women and children were sent to Auschwitz by mistake</a:t>
            </a:r>
          </a:p>
          <a:p>
            <a:pPr lvl="1"/>
            <a:r>
              <a:rPr lang="en-US" sz="2400" dirty="0" smtClean="0"/>
              <a:t>Schindler rescued them and sent them to </a:t>
            </a:r>
            <a:r>
              <a:rPr lang="en-US" sz="2400" dirty="0" smtClean="0"/>
              <a:t>Brunnlitz</a:t>
            </a:r>
            <a:r>
              <a:rPr lang="en-US" sz="2400" dirty="0" smtClean="0"/>
              <a:t> also</a:t>
            </a:r>
          </a:p>
          <a:p>
            <a:r>
              <a:rPr lang="en-US" sz="2800" dirty="0" smtClean="0"/>
              <a:t>His factory never produced a single shell over the next 7 months</a:t>
            </a:r>
          </a:p>
          <a:p>
            <a:pPr lvl="1"/>
            <a:r>
              <a:rPr lang="en-US" sz="2400" dirty="0" smtClean="0"/>
              <a:t>Purposefully sabotaged the machines so they would fail quality tests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War 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May 8, 1945</a:t>
            </a:r>
          </a:p>
          <a:p>
            <a:pPr lvl="1"/>
            <a:r>
              <a:rPr lang="en-US" dirty="0" smtClean="0"/>
              <a:t>Germany surrenders</a:t>
            </a:r>
          </a:p>
          <a:p>
            <a:r>
              <a:rPr lang="en-US" dirty="0" smtClean="0"/>
              <a:t>Called meeting with workers in factory to tell them the war had ended</a:t>
            </a:r>
          </a:p>
          <a:p>
            <a:pPr lvl="1"/>
            <a:r>
              <a:rPr lang="en-US" dirty="0" smtClean="0"/>
              <a:t>Moment of silence for the dead</a:t>
            </a:r>
          </a:p>
          <a:p>
            <a:r>
              <a:rPr lang="en-US" dirty="0" smtClean="0"/>
              <a:t>Him and his wife fled west to avoid Russian troops</a:t>
            </a:r>
          </a:p>
          <a:p>
            <a:r>
              <a:rPr lang="en-US" dirty="0" smtClean="0"/>
              <a:t>The 1,200 or more </a:t>
            </a:r>
            <a:r>
              <a:rPr lang="en-US" dirty="0" smtClean="0"/>
              <a:t>Schindlerjuden</a:t>
            </a:r>
            <a:r>
              <a:rPr lang="en-US" dirty="0" smtClean="0"/>
              <a:t> ("</a:t>
            </a:r>
            <a:r>
              <a:rPr lang="en-US" dirty="0" smtClean="0"/>
              <a:t>Shindler's</a:t>
            </a:r>
            <a:r>
              <a:rPr lang="en-US" dirty="0" smtClean="0"/>
              <a:t> Jews") were freed from the factory by a Russian officer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World War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Failed businesses</a:t>
            </a:r>
          </a:p>
          <a:p>
            <a:r>
              <a:rPr lang="en-US" dirty="0" smtClean="0"/>
              <a:t>Overspending</a:t>
            </a:r>
          </a:p>
          <a:p>
            <a:r>
              <a:rPr lang="en-US" dirty="0" smtClean="0"/>
              <a:t>Drinking</a:t>
            </a:r>
          </a:p>
          <a:p>
            <a:r>
              <a:rPr lang="en-US" dirty="0" smtClean="0"/>
              <a:t>Love affairs</a:t>
            </a:r>
          </a:p>
          <a:p>
            <a:r>
              <a:rPr lang="en-US" dirty="0" smtClean="0"/>
              <a:t>1949 moved to Argentina and went bankrupt</a:t>
            </a:r>
          </a:p>
          <a:p>
            <a:pPr lvl="1"/>
            <a:r>
              <a:rPr lang="en-US" dirty="0" smtClean="0"/>
              <a:t>Relied on B'nai B'rith, Jewish charity, to survive</a:t>
            </a:r>
          </a:p>
          <a:p>
            <a:r>
              <a:rPr lang="en-US" dirty="0" smtClean="0"/>
              <a:t>1958 abandoned wife and moved back to West Germany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World War II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a cement business in Frankfurt, Germany but it failed in </a:t>
            </a:r>
            <a:r>
              <a:rPr lang="en-US" dirty="0" smtClean="0"/>
              <a:t>1961</a:t>
            </a:r>
          </a:p>
          <a:p>
            <a:r>
              <a:rPr lang="en-US" dirty="0" smtClean="0"/>
              <a:t>Visited Israel every year for a couple of weeks to visit the </a:t>
            </a:r>
            <a:r>
              <a:rPr lang="en-US" dirty="0" smtClean="0"/>
              <a:t>Schindlerjuden</a:t>
            </a:r>
            <a:r>
              <a:rPr lang="en-US" dirty="0" smtClean="0"/>
              <a:t> and their families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54 birthday</a:t>
            </a:r>
          </a:p>
          <a:p>
            <a:r>
              <a:rPr lang="en-US" dirty="0" smtClean="0"/>
              <a:t>Declared a “Righteous Gentile”</a:t>
            </a:r>
          </a:p>
          <a:p>
            <a:pPr lvl="1"/>
            <a:r>
              <a:rPr lang="en-US" dirty="0" smtClean="0"/>
              <a:t>Non-Jew</a:t>
            </a:r>
          </a:p>
          <a:p>
            <a:r>
              <a:rPr lang="en-US" dirty="0" smtClean="0"/>
              <a:t>Planted a tree on the Avenue of the Righteous</a:t>
            </a:r>
          </a:p>
          <a:p>
            <a:pPr lvl="1"/>
            <a:r>
              <a:rPr lang="en-US" dirty="0" smtClean="0"/>
              <a:t>Led to Jerusalem's </a:t>
            </a:r>
            <a:r>
              <a:rPr lang="en-US" dirty="0" smtClean="0"/>
              <a:t>Yad</a:t>
            </a:r>
            <a:r>
              <a:rPr lang="en-US" dirty="0" smtClean="0"/>
              <a:t> </a:t>
            </a:r>
            <a:r>
              <a:rPr lang="en-US" dirty="0" smtClean="0"/>
              <a:t>Vashem</a:t>
            </a:r>
            <a:r>
              <a:rPr lang="en-US" dirty="0" smtClean="0"/>
              <a:t> </a:t>
            </a:r>
            <a:r>
              <a:rPr lang="en-US" dirty="0" smtClean="0"/>
              <a:t>Museum</a:t>
            </a:r>
          </a:p>
          <a:p>
            <a:pPr lvl="2"/>
            <a:r>
              <a:rPr lang="en-US" dirty="0" smtClean="0"/>
              <a:t>Memorial  to the Holocaust</a:t>
            </a:r>
          </a:p>
          <a:p>
            <a:pPr lvl="2"/>
            <a:r>
              <a:rPr lang="en-US" dirty="0" smtClean="0"/>
              <a:t>Name of the liquidation by Germans during World War 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Oskar Schindler died from heart and liver problems</a:t>
            </a:r>
          </a:p>
          <a:p>
            <a:pPr lvl="1"/>
            <a:r>
              <a:rPr lang="en-US" dirty="0" smtClean="0"/>
              <a:t>Hildesheim, Germany</a:t>
            </a:r>
          </a:p>
          <a:p>
            <a:r>
              <a:rPr lang="en-US" dirty="0" smtClean="0"/>
              <a:t>Wanted to be buried in Israel</a:t>
            </a:r>
          </a:p>
          <a:p>
            <a:pPr lvl="1"/>
            <a:r>
              <a:rPr lang="en-US" dirty="0" smtClean="0"/>
              <a:t>Mount Zion, Jerusalem</a:t>
            </a:r>
          </a:p>
          <a:p>
            <a:r>
              <a:rPr lang="en-US" dirty="0" smtClean="0"/>
              <a:t>About five </a:t>
            </a:r>
            <a:r>
              <a:rPr lang="en-US" dirty="0" smtClean="0"/>
              <a:t>hundred </a:t>
            </a:r>
            <a:r>
              <a:rPr lang="en-US" dirty="0" smtClean="0"/>
              <a:t>Schindlerjuden</a:t>
            </a:r>
            <a:r>
              <a:rPr lang="en-US" dirty="0" smtClean="0"/>
              <a:t> were present</a:t>
            </a:r>
          </a:p>
          <a:p>
            <a:r>
              <a:rPr lang="en-US" dirty="0" smtClean="0"/>
              <a:t>Saved more than 6,000 people including Holocaust survivors and their future ancestors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Oskar Schindler 1909-1974</a:t>
            </a:r>
            <a:endParaRPr lang="en-US" dirty="0"/>
          </a:p>
        </p:txBody>
      </p:sp>
      <p:pic>
        <p:nvPicPr>
          <p:cNvPr id="4" name="Content Placeholder 3" descr="Schindlers grav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9400" y="2133600"/>
            <a:ext cx="3635566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www.notablebiographies.com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smtClean="0"/>
              <a:t>www.oskarschindler.org</a:t>
            </a:r>
          </a:p>
          <a:p>
            <a:endParaRPr lang="en-US" dirty="0" smtClean="0"/>
          </a:p>
          <a:p>
            <a:r>
              <a:rPr lang="en-US" dirty="0" smtClean="0"/>
              <a:t>www.auschwitz.dk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www.ushmm.org</a:t>
            </a:r>
          </a:p>
          <a:p>
            <a:endParaRPr lang="en-US" dirty="0" smtClean="0"/>
          </a:p>
          <a:p>
            <a:r>
              <a:rPr lang="en-US" dirty="0" smtClean="0"/>
              <a:t>www.historyplace.com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Oskar Schindler</a:t>
            </a:r>
            <a:endParaRPr lang="en-US" dirty="0"/>
          </a:p>
        </p:txBody>
      </p:sp>
      <p:pic>
        <p:nvPicPr>
          <p:cNvPr id="4" name="Content Placeholder 3" descr="Oskar Schindl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76400"/>
            <a:ext cx="2895600" cy="3530600"/>
          </a:xfrm>
        </p:spPr>
      </p:pic>
      <p:sp>
        <p:nvSpPr>
          <p:cNvPr id="5" name="TextBox 4"/>
          <p:cNvSpPr txBox="1"/>
          <p:nvPr/>
        </p:nvSpPr>
        <p:spPr>
          <a:xfrm>
            <a:off x="3886200" y="1600200"/>
            <a:ext cx="4800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Born:  April 28, </a:t>
            </a:r>
            <a:r>
              <a:rPr lang="en-US" dirty="0" smtClean="0"/>
              <a:t>1908</a:t>
            </a:r>
            <a:endParaRPr lang="en-US" dirty="0" smtClean="0"/>
          </a:p>
          <a:p>
            <a:r>
              <a:rPr lang="en-US" dirty="0" smtClean="0"/>
              <a:t>Zwittau</a:t>
            </a:r>
            <a:r>
              <a:rPr lang="en-US" dirty="0" smtClean="0"/>
              <a:t>, Moravia, Austro-Hungarian Empire</a:t>
            </a:r>
          </a:p>
          <a:p>
            <a:r>
              <a:rPr lang="en-US" dirty="0" smtClean="0"/>
              <a:t>(Now Czech Republic)</a:t>
            </a:r>
          </a:p>
          <a:p>
            <a:endParaRPr lang="en-US" dirty="0"/>
          </a:p>
          <a:p>
            <a:r>
              <a:rPr lang="en-US" dirty="0" smtClean="0"/>
              <a:t>Death:  October 9, 1974</a:t>
            </a:r>
          </a:p>
          <a:p>
            <a:r>
              <a:rPr lang="en-US" dirty="0" smtClean="0"/>
              <a:t>Frankfurt, Germany</a:t>
            </a:r>
          </a:p>
          <a:p>
            <a:endParaRPr lang="en-US" dirty="0" smtClean="0"/>
          </a:p>
          <a:p>
            <a:r>
              <a:rPr lang="en-US" dirty="0" smtClean="0"/>
              <a:t>Mother:  Louisa – homemaker</a:t>
            </a:r>
          </a:p>
          <a:p>
            <a:endParaRPr lang="en-US" dirty="0" smtClean="0"/>
          </a:p>
          <a:p>
            <a:r>
              <a:rPr lang="en-US" dirty="0" smtClean="0"/>
              <a:t>Father:  Hans – factory worker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                 </a:t>
            </a:r>
            <a:endParaRPr lang="en-US" dirty="0" smtClean="0"/>
          </a:p>
          <a:p>
            <a:r>
              <a:rPr lang="en-US" dirty="0" smtClean="0"/>
              <a:t>Siblings:  </a:t>
            </a:r>
            <a:r>
              <a:rPr lang="en-US" dirty="0" smtClean="0"/>
              <a:t>Elfriede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School:  Sudetenland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Emilie Schindler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Oskar </a:t>
            </a:r>
            <a:r>
              <a:rPr lang="en-US" dirty="0" smtClean="0"/>
              <a:t>Schindlers</a:t>
            </a:r>
            <a:r>
              <a:rPr lang="en-US" dirty="0" smtClean="0"/>
              <a:t> wife</a:t>
            </a:r>
          </a:p>
          <a:p>
            <a:r>
              <a:rPr lang="en-US" dirty="0" smtClean="0"/>
              <a:t>Married on March 6, 1928</a:t>
            </a:r>
          </a:p>
          <a:p>
            <a:r>
              <a:rPr lang="en-US" dirty="0" smtClean="0"/>
              <a:t>Wedding and celebration</a:t>
            </a:r>
          </a:p>
          <a:p>
            <a:pPr>
              <a:buNone/>
            </a:pPr>
            <a:r>
              <a:rPr lang="en-US" dirty="0" smtClean="0"/>
              <a:t> were in an inn on the</a:t>
            </a:r>
          </a:p>
          <a:p>
            <a:pPr>
              <a:buNone/>
            </a:pPr>
            <a:r>
              <a:rPr lang="en-US" dirty="0" smtClean="0"/>
              <a:t> outskirts of </a:t>
            </a:r>
            <a:r>
              <a:rPr lang="en-US" dirty="0" smtClean="0"/>
              <a:t>Zwittau</a:t>
            </a:r>
            <a:endParaRPr lang="en-US" dirty="0"/>
          </a:p>
        </p:txBody>
      </p:sp>
      <p:pic>
        <p:nvPicPr>
          <p:cNvPr id="4" name="Picture 3" descr="schindlers wif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2895600"/>
            <a:ext cx="2057400" cy="348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Schindler’s Factory</a:t>
            </a:r>
            <a:endParaRPr lang="en-US" dirty="0"/>
          </a:p>
        </p:txBody>
      </p:sp>
      <p:pic>
        <p:nvPicPr>
          <p:cNvPr id="4" name="Content Placeholder 3" descr="schindlers factor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286000"/>
            <a:ext cx="4381500" cy="2857500"/>
          </a:xfrm>
        </p:spPr>
      </p:pic>
      <p:sp>
        <p:nvSpPr>
          <p:cNvPr id="6" name="TextBox 5"/>
          <p:cNvSpPr txBox="1"/>
          <p:nvPr/>
        </p:nvSpPr>
        <p:spPr>
          <a:xfrm>
            <a:off x="5486400" y="1676400"/>
            <a:ext cx="312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Schindler employed Jews in his factory to protect them from the Nazis during World War II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Facts/Quote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1993 – 9 million Jews lived in Europe</a:t>
            </a:r>
          </a:p>
          <a:p>
            <a:r>
              <a:rPr lang="en-US" dirty="0" smtClean="0"/>
              <a:t>2 out of 3 European Jews had been killed by 1945</a:t>
            </a:r>
          </a:p>
          <a:p>
            <a:r>
              <a:rPr lang="en-US" dirty="0" smtClean="0"/>
              <a:t>1.5 million children were murdered</a:t>
            </a:r>
          </a:p>
          <a:p>
            <a:r>
              <a:rPr lang="en-US" dirty="0" smtClean="0"/>
              <a:t>3.5 million Jews occupied Poland before WWII</a:t>
            </a:r>
          </a:p>
          <a:p>
            <a:pPr lvl="1"/>
            <a:r>
              <a:rPr lang="en-US" dirty="0" smtClean="0"/>
              <a:t>Now there are between 3,000-4,000</a:t>
            </a:r>
          </a:p>
          <a:p>
            <a:r>
              <a:rPr lang="en-US" dirty="0" smtClean="0"/>
              <a:t>The Holocaust survivor Abel Herzberg has said: "There were not six million Jews murdered; there was one murder, six million times."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Hitler on the Rise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Hitler began stirring up feelings among the Sudeten Germans</a:t>
            </a:r>
          </a:p>
          <a:p>
            <a:pPr lvl="1"/>
            <a:r>
              <a:rPr lang="en-US" dirty="0" smtClean="0"/>
              <a:t>They were supposed to be with Germany not Czechoslovakia</a:t>
            </a:r>
          </a:p>
          <a:p>
            <a:r>
              <a:rPr lang="en-US" dirty="0" smtClean="0"/>
              <a:t>1935 - Schindler joined the pro-Nazi Sudeten German Party </a:t>
            </a:r>
          </a:p>
          <a:p>
            <a:pPr lvl="1"/>
            <a:r>
              <a:rPr lang="en-US" dirty="0" smtClean="0"/>
              <a:t>For business move not out of love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Krakow, Poland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September 1, 1939, Hitler invaded Poland</a:t>
            </a:r>
          </a:p>
          <a:p>
            <a:r>
              <a:rPr lang="en-US" sz="2800" dirty="0" smtClean="0"/>
              <a:t>Schindler arrived and made friendships with the </a:t>
            </a:r>
            <a:r>
              <a:rPr lang="en-US" sz="2800" dirty="0" smtClean="0"/>
              <a:t>Wehrmacht</a:t>
            </a:r>
            <a:r>
              <a:rPr lang="en-US" sz="2800" dirty="0" smtClean="0"/>
              <a:t> (the German army) and the SS (the special armed Nazi unit)</a:t>
            </a:r>
          </a:p>
          <a:p>
            <a:r>
              <a:rPr lang="en-US" sz="2800" dirty="0" smtClean="0"/>
              <a:t>Oskar bought a kitchenware </a:t>
            </a:r>
            <a:r>
              <a:rPr lang="en-US" sz="2800" dirty="0" smtClean="0"/>
              <a:t>factory </a:t>
            </a:r>
            <a:r>
              <a:rPr lang="en-US" sz="2800" dirty="0" smtClean="0"/>
              <a:t>and employed </a:t>
            </a:r>
            <a:r>
              <a:rPr lang="en-US" sz="2800" dirty="0" smtClean="0"/>
              <a:t>Itzhak</a:t>
            </a:r>
            <a:r>
              <a:rPr lang="en-US" sz="2800" dirty="0" smtClean="0"/>
              <a:t> Stern, a Jewish accountant as the bookkeeper</a:t>
            </a:r>
          </a:p>
          <a:p>
            <a:r>
              <a:rPr lang="en-US" sz="2800" dirty="0" smtClean="0"/>
              <a:t>He searched Krakow’s Jewish communities to employ workers so they didn’t have to leave the city 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of 1942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Nazi’s sent </a:t>
            </a:r>
            <a:r>
              <a:rPr lang="en-US" dirty="0" smtClean="0"/>
              <a:t>Krokow’s</a:t>
            </a:r>
            <a:r>
              <a:rPr lang="en-US" dirty="0" smtClean="0"/>
              <a:t> </a:t>
            </a:r>
            <a:r>
              <a:rPr lang="en-US" dirty="0" smtClean="0"/>
              <a:t>Jews </a:t>
            </a:r>
            <a:r>
              <a:rPr lang="en-US" dirty="0" smtClean="0"/>
              <a:t>to labor camps</a:t>
            </a:r>
          </a:p>
          <a:p>
            <a:r>
              <a:rPr lang="en-US" dirty="0" smtClean="0"/>
              <a:t>Some of his worker’s were on the first list so he mentioned names of his Nazi friends to the SS at the train station</a:t>
            </a:r>
          </a:p>
          <a:p>
            <a:r>
              <a:rPr lang="en-US" dirty="0" smtClean="0"/>
              <a:t>He said they were “essential workers to the war effort”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“liquidation” of the Krakow ghetto was ordered</a:t>
            </a:r>
          </a:p>
          <a:p>
            <a:r>
              <a:rPr lang="en-US" dirty="0" smtClean="0"/>
              <a:t>Amon</a:t>
            </a:r>
            <a:r>
              <a:rPr lang="en-US" dirty="0" smtClean="0"/>
              <a:t> </a:t>
            </a:r>
            <a:r>
              <a:rPr lang="en-US" dirty="0" smtClean="0"/>
              <a:t>Goeth</a:t>
            </a:r>
            <a:r>
              <a:rPr lang="en-US" dirty="0" smtClean="0"/>
              <a:t>, SS officers, the commandant of the </a:t>
            </a:r>
            <a:r>
              <a:rPr lang="en-US" dirty="0" smtClean="0"/>
              <a:t>Plaszow</a:t>
            </a:r>
            <a:r>
              <a:rPr lang="en-US" dirty="0" smtClean="0"/>
              <a:t> forced labor camp was put in charge</a:t>
            </a:r>
          </a:p>
          <a:p>
            <a:r>
              <a:rPr lang="en-US" dirty="0" smtClean="0"/>
              <a:t>Schindler bribed </a:t>
            </a:r>
            <a:r>
              <a:rPr lang="en-US" dirty="0" smtClean="0"/>
              <a:t>Goeth</a:t>
            </a:r>
            <a:r>
              <a:rPr lang="en-US" dirty="0" smtClean="0"/>
              <a:t> to allow him to run a mini-labor camp inside his factory and employ his own workers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206</TotalTime>
  <Words>716</Words>
  <Application>Microsoft Office PowerPoint</Application>
  <PresentationFormat>On-screen Show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Verve</vt:lpstr>
      <vt:lpstr>Oskar Schindler</vt:lpstr>
      <vt:lpstr>Oskar Schindler</vt:lpstr>
      <vt:lpstr>Emilie Schindler</vt:lpstr>
      <vt:lpstr>Schindler’s Factory</vt:lpstr>
      <vt:lpstr>Facts/Quote</vt:lpstr>
      <vt:lpstr>Hitler on the Rise</vt:lpstr>
      <vt:lpstr>Krakow, Poland  </vt:lpstr>
      <vt:lpstr>June of 1942</vt:lpstr>
      <vt:lpstr>1943</vt:lpstr>
      <vt:lpstr>Early 1944</vt:lpstr>
      <vt:lpstr>The List</vt:lpstr>
      <vt:lpstr>Fall 1944</vt:lpstr>
      <vt:lpstr>The War Ends</vt:lpstr>
      <vt:lpstr>After World War II</vt:lpstr>
      <vt:lpstr>After World War II </vt:lpstr>
      <vt:lpstr>1962</vt:lpstr>
      <vt:lpstr>1974</vt:lpstr>
      <vt:lpstr>Oskar Schindler 1909-1974</vt:lpstr>
      <vt:lpstr>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Oskar Schindler</dc:title>
  <dc:creator> </dc:creator>
  <cp:lastModifiedBy> </cp:lastModifiedBy>
  <cp:revision>37</cp:revision>
  <dcterms:created xsi:type="dcterms:W3CDTF">2009-11-20T17:13:48Z</dcterms:created>
  <dcterms:modified xsi:type="dcterms:W3CDTF">2009-11-24T18:15:21Z</dcterms:modified>
</cp:coreProperties>
</file>